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League Spartan" charset="1" panose="00000800000000000000"/>
      <p:regular r:id="rId15"/>
    </p:embeddedFont>
    <p:embeddedFont>
      <p:font typeface="Arsenica Antiqua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https://en.wikipedia.org/wiki/Titanic" TargetMode="External" Type="http://schemas.openxmlformats.org/officeDocument/2006/relationships/hyperlink"/><Relationship Id="rId5" Target="https://en.wikipedia.org/wiki/Titanic" TargetMode="External" Type="http://schemas.openxmlformats.org/officeDocument/2006/relationships/hyperlink"/><Relationship Id="rId6" Target="https://en.wikipedia.org/wiki/Titanic" TargetMode="External" Type="http://schemas.openxmlformats.org/officeDocument/2006/relationships/hyperlink"/><Relationship Id="rId7" Target="https://www.britannica.com/topic/Titanic" TargetMode="External" Type="http://schemas.openxmlformats.org/officeDocument/2006/relationships/hyperlink"/><Relationship Id="rId8" Target="https://www.britannica.com/topic/Titanic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148" r="0" b="-914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34794" y="-1008719"/>
            <a:ext cx="19218431" cy="11370629"/>
          </a:xfrm>
          <a:custGeom>
            <a:avLst/>
            <a:gdLst/>
            <a:ahLst/>
            <a:cxnLst/>
            <a:rect r="r" b="b" t="t" l="l"/>
            <a:pathLst>
              <a:path h="11370629" w="19218431">
                <a:moveTo>
                  <a:pt x="0" y="0"/>
                </a:moveTo>
                <a:lnTo>
                  <a:pt x="19218431" y="0"/>
                </a:lnTo>
                <a:lnTo>
                  <a:pt x="19218431" y="11370629"/>
                </a:lnTo>
                <a:lnTo>
                  <a:pt x="0" y="113706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977" r="0" b="-16977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887877" y="3329960"/>
            <a:ext cx="10512245" cy="3314708"/>
            <a:chOff x="0" y="0"/>
            <a:chExt cx="14016327" cy="441961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4016327" cy="4419610"/>
              <a:chOff x="0" y="0"/>
              <a:chExt cx="3509252" cy="110653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509252" cy="1106533"/>
              </a:xfrm>
              <a:custGeom>
                <a:avLst/>
                <a:gdLst/>
                <a:ahLst/>
                <a:cxnLst/>
                <a:rect r="r" b="b" t="t" l="l"/>
                <a:pathLst>
                  <a:path h="1106533" w="3509252">
                    <a:moveTo>
                      <a:pt x="0" y="0"/>
                    </a:moveTo>
                    <a:lnTo>
                      <a:pt x="3509252" y="0"/>
                    </a:lnTo>
                    <a:lnTo>
                      <a:pt x="3509252" y="1106533"/>
                    </a:lnTo>
                    <a:lnTo>
                      <a:pt x="0" y="1106533"/>
                    </a:lnTo>
                    <a:close/>
                  </a:path>
                </a:pathLst>
              </a:custGeom>
              <a:solidFill>
                <a:srgbClr val="2F5666"/>
              </a:solidFill>
            </p:spPr>
          </p:sp>
        </p:grpSp>
        <p:grpSp>
          <p:nvGrpSpPr>
            <p:cNvPr name="Group 7" id="7"/>
            <p:cNvGrpSpPr/>
            <p:nvPr/>
          </p:nvGrpSpPr>
          <p:grpSpPr>
            <a:xfrm rot="0">
              <a:off x="314628" y="328259"/>
              <a:ext cx="13387072" cy="3763092"/>
              <a:chOff x="0" y="0"/>
              <a:chExt cx="12152389" cy="341602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2152389" cy="3416024"/>
              </a:xfrm>
              <a:custGeom>
                <a:avLst/>
                <a:gdLst/>
                <a:ahLst/>
                <a:cxnLst/>
                <a:rect r="r" b="b" t="t" l="l"/>
                <a:pathLst>
                  <a:path h="3416024" w="12152389">
                    <a:moveTo>
                      <a:pt x="12152389" y="279400"/>
                    </a:moveTo>
                    <a:lnTo>
                      <a:pt x="12152389" y="0"/>
                    </a:lnTo>
                    <a:lnTo>
                      <a:pt x="0" y="0"/>
                    </a:lnTo>
                    <a:lnTo>
                      <a:pt x="0" y="3416024"/>
                    </a:lnTo>
                    <a:lnTo>
                      <a:pt x="12152389" y="3416024"/>
                    </a:lnTo>
                    <a:lnTo>
                      <a:pt x="12152389" y="279400"/>
                    </a:lnTo>
                    <a:close/>
                    <a:moveTo>
                      <a:pt x="12073649" y="279400"/>
                    </a:moveTo>
                    <a:lnTo>
                      <a:pt x="12073649" y="3337284"/>
                    </a:lnTo>
                    <a:lnTo>
                      <a:pt x="78740" y="3337284"/>
                    </a:lnTo>
                    <a:lnTo>
                      <a:pt x="78740" y="78740"/>
                    </a:lnTo>
                    <a:lnTo>
                      <a:pt x="12073649" y="78740"/>
                    </a:lnTo>
                    <a:lnTo>
                      <a:pt x="12073649" y="27940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650777" y="1058675"/>
              <a:ext cx="12714773" cy="13593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578"/>
                </a:lnSpc>
              </a:pPr>
              <a:r>
                <a:rPr lang="en-US" sz="6127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Titanic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162291" y="2546299"/>
              <a:ext cx="7691745" cy="977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24"/>
                </a:lnSpc>
              </a:pPr>
              <a:r>
                <a:rPr lang="en-US" sz="3874">
                  <a:solidFill>
                    <a:srgbClr val="FFFFFF"/>
                  </a:solidFill>
                  <a:latin typeface="Arsenica Antiqua"/>
                  <a:ea typeface="Arsenica Antiqua"/>
                  <a:cs typeface="Arsenica Antiqua"/>
                  <a:sym typeface="Arsenica Antiqua"/>
                </a:rPr>
                <a:t>Unsinkable Ship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88192" y="-270700"/>
            <a:ext cx="19163250" cy="13238653"/>
          </a:xfrm>
          <a:custGeom>
            <a:avLst/>
            <a:gdLst/>
            <a:ahLst/>
            <a:cxnLst/>
            <a:rect r="r" b="b" t="t" l="l"/>
            <a:pathLst>
              <a:path h="13238653" w="19163250">
                <a:moveTo>
                  <a:pt x="0" y="0"/>
                </a:moveTo>
                <a:lnTo>
                  <a:pt x="19163250" y="0"/>
                </a:lnTo>
                <a:lnTo>
                  <a:pt x="19163250" y="13238652"/>
                </a:lnTo>
                <a:lnTo>
                  <a:pt x="0" y="132386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361" r="0" b="-7361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72279" y="337893"/>
            <a:ext cx="16610846" cy="9363563"/>
            <a:chOff x="0" y="0"/>
            <a:chExt cx="1962975" cy="11065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62975" cy="1106533"/>
            </a:xfrm>
            <a:custGeom>
              <a:avLst/>
              <a:gdLst/>
              <a:ahLst/>
              <a:cxnLst/>
              <a:rect r="r" b="b" t="t" l="l"/>
              <a:pathLst>
                <a:path h="1106533" w="1962975">
                  <a:moveTo>
                    <a:pt x="0" y="0"/>
                  </a:moveTo>
                  <a:lnTo>
                    <a:pt x="1962975" y="0"/>
                  </a:lnTo>
                  <a:lnTo>
                    <a:pt x="1962975" y="1106533"/>
                  </a:lnTo>
                  <a:lnTo>
                    <a:pt x="0" y="1106533"/>
                  </a:lnTo>
                  <a:close/>
                </a:path>
              </a:pathLst>
            </a:custGeom>
            <a:solidFill>
              <a:srgbClr val="4092A9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313269" y="1104900"/>
            <a:ext cx="15712589" cy="5819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99"/>
              </a:lnSpc>
            </a:pP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RMS Titanic was a British luxury passenger liner that tragically sank on its maiden voyage. It set sail from Southampton, England, on April 10, 1912, heading to New York City. </a:t>
            </a:r>
            <a:r>
              <a:rPr lang="en-US" sz="2642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4" tooltip="https://en.wikipedia.org/wiki/Titanic"/>
              </a:rPr>
              <a:t>On April 14, 1912, the ship struck an iceberg and sank in the early hours of April 15, 1912</a:t>
            </a: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.</a:t>
            </a:r>
          </a:p>
          <a:p>
            <a:pPr algn="just">
              <a:lnSpc>
                <a:spcPts val="3699"/>
              </a:lnSpc>
            </a:pP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The Titanic was renowned for its size and luxury, being the largest ship afloat at the time. </a:t>
            </a:r>
            <a:r>
              <a:rPr lang="en-US" sz="2642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5" tooltip="https://en.wikipedia.org/wiki/Titanic"/>
              </a:rPr>
              <a:t>It featured opulent first-class accommodations, including a gymnasium, swimming pool, and fine dining restaurants1</a:t>
            </a: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. </a:t>
            </a:r>
            <a:r>
              <a:rPr lang="en-US" sz="2642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6" tooltip="https://en.wikipedia.org/wiki/Titanic"/>
              </a:rPr>
              <a:t>Despite its advanced safety features, such as watertight compartments, the ship was not equipped with enough lifeboats for all passengers and crew</a:t>
            </a: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.</a:t>
            </a:r>
          </a:p>
          <a:p>
            <a:pPr algn="just">
              <a:lnSpc>
                <a:spcPts val="3699"/>
              </a:lnSpc>
            </a:pPr>
            <a:r>
              <a:rPr lang="en-US" sz="2642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7" tooltip="https://www.britannica.com/topic/Titanic"/>
              </a:rPr>
              <a:t>The disaster resulted in the deaths of approximately 1,500 of the 2,224 passengers and crew on board2</a:t>
            </a:r>
            <a:r>
              <a:rPr lang="en-US" sz="264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. </a:t>
            </a:r>
            <a:r>
              <a:rPr lang="en-US" sz="2642" u="sng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  <a:hlinkClick r:id="rId8" tooltip="https://www.britannica.com/topic/Titanic"/>
              </a:rPr>
              <a:t>The sinking of the Titanic led to significant changes in maritime safety regulations and has remained a poignant symbol in popular culture</a:t>
            </a:r>
          </a:p>
          <a:p>
            <a:pPr algn="just">
              <a:lnSpc>
                <a:spcPts val="1956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21313" y="0"/>
            <a:ext cx="9952463" cy="10287000"/>
          </a:xfrm>
          <a:custGeom>
            <a:avLst/>
            <a:gdLst/>
            <a:ahLst/>
            <a:cxnLst/>
            <a:rect r="r" b="b" t="t" l="l"/>
            <a:pathLst>
              <a:path h="10287000" w="9952463">
                <a:moveTo>
                  <a:pt x="0" y="0"/>
                </a:moveTo>
                <a:lnTo>
                  <a:pt x="9952463" y="0"/>
                </a:lnTo>
                <a:lnTo>
                  <a:pt x="99524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42678" y="0"/>
            <a:ext cx="10002644" cy="10287000"/>
          </a:xfrm>
          <a:custGeom>
            <a:avLst/>
            <a:gdLst/>
            <a:ahLst/>
            <a:cxnLst/>
            <a:rect r="r" b="b" t="t" l="l"/>
            <a:pathLst>
              <a:path h="10287000" w="10002644">
                <a:moveTo>
                  <a:pt x="0" y="0"/>
                </a:moveTo>
                <a:lnTo>
                  <a:pt x="10002644" y="0"/>
                </a:lnTo>
                <a:lnTo>
                  <a:pt x="1000264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77022" y="0"/>
            <a:ext cx="13133956" cy="10287000"/>
          </a:xfrm>
          <a:custGeom>
            <a:avLst/>
            <a:gdLst/>
            <a:ahLst/>
            <a:cxnLst/>
            <a:rect r="r" b="b" t="t" l="l"/>
            <a:pathLst>
              <a:path h="10287000" w="13133956">
                <a:moveTo>
                  <a:pt x="0" y="0"/>
                </a:moveTo>
                <a:lnTo>
                  <a:pt x="13133956" y="0"/>
                </a:lnTo>
                <a:lnTo>
                  <a:pt x="1313395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09554" y="0"/>
            <a:ext cx="13068893" cy="10287000"/>
          </a:xfrm>
          <a:custGeom>
            <a:avLst/>
            <a:gdLst/>
            <a:ahLst/>
            <a:cxnLst/>
            <a:rect r="r" b="b" t="t" l="l"/>
            <a:pathLst>
              <a:path h="10287000" w="13068893">
                <a:moveTo>
                  <a:pt x="0" y="0"/>
                </a:moveTo>
                <a:lnTo>
                  <a:pt x="13068892" y="0"/>
                </a:lnTo>
                <a:lnTo>
                  <a:pt x="1306889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89639"/>
            <a:ext cx="18288000" cy="7707723"/>
          </a:xfrm>
          <a:custGeom>
            <a:avLst/>
            <a:gdLst/>
            <a:ahLst/>
            <a:cxnLst/>
            <a:rect r="r" b="b" t="t" l="l"/>
            <a:pathLst>
              <a:path h="7707723" w="18288000">
                <a:moveTo>
                  <a:pt x="0" y="0"/>
                </a:moveTo>
                <a:lnTo>
                  <a:pt x="18288000" y="0"/>
                </a:lnTo>
                <a:lnTo>
                  <a:pt x="18288000" y="7707722"/>
                </a:lnTo>
                <a:lnTo>
                  <a:pt x="0" y="77077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09246" y="0"/>
            <a:ext cx="9869508" cy="10287000"/>
          </a:xfrm>
          <a:custGeom>
            <a:avLst/>
            <a:gdLst/>
            <a:ahLst/>
            <a:cxnLst/>
            <a:rect r="r" b="b" t="t" l="l"/>
            <a:pathLst>
              <a:path h="10287000" w="9869508">
                <a:moveTo>
                  <a:pt x="0" y="0"/>
                </a:moveTo>
                <a:lnTo>
                  <a:pt x="9869508" y="0"/>
                </a:lnTo>
                <a:lnTo>
                  <a:pt x="98695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6382" y="0"/>
            <a:ext cx="17235237" cy="10287000"/>
          </a:xfrm>
          <a:custGeom>
            <a:avLst/>
            <a:gdLst/>
            <a:ahLst/>
            <a:cxnLst/>
            <a:rect r="r" b="b" t="t" l="l"/>
            <a:pathLst>
              <a:path h="10287000" w="17235237">
                <a:moveTo>
                  <a:pt x="0" y="0"/>
                </a:moveTo>
                <a:lnTo>
                  <a:pt x="17235236" y="0"/>
                </a:lnTo>
                <a:lnTo>
                  <a:pt x="172352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DAGOjPzTEiA</dc:identifier>
  <dcterms:modified xsi:type="dcterms:W3CDTF">2011-08-01T06:04:30Z</dcterms:modified>
  <cp:revision>1</cp:revision>
  <dc:title>Titanic</dc:title>
</cp:coreProperties>
</file>

<file path=docProps/thumbnail.jpeg>
</file>